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173736"/>
            <a:ext cx="948055" cy="170815"/>
          </a:xfrm>
          <a:custGeom>
            <a:avLst/>
            <a:gdLst/>
            <a:ahLst/>
            <a:cxnLst/>
            <a:rect l="l" t="t" r="r" b="b"/>
            <a:pathLst>
              <a:path w="948055" h="170815">
                <a:moveTo>
                  <a:pt x="0" y="170688"/>
                </a:moveTo>
                <a:lnTo>
                  <a:pt x="947928" y="170688"/>
                </a:lnTo>
                <a:lnTo>
                  <a:pt x="947928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344411"/>
            <a:ext cx="948055" cy="170815"/>
          </a:xfrm>
          <a:custGeom>
            <a:avLst/>
            <a:gdLst/>
            <a:ahLst/>
            <a:cxnLst/>
            <a:rect l="l" t="t" r="r" b="b"/>
            <a:pathLst>
              <a:path w="948055" h="170815">
                <a:moveTo>
                  <a:pt x="0" y="170700"/>
                </a:moveTo>
                <a:lnTo>
                  <a:pt x="947928" y="170700"/>
                </a:lnTo>
                <a:lnTo>
                  <a:pt x="947928" y="0"/>
                </a:lnTo>
                <a:lnTo>
                  <a:pt x="0" y="0"/>
                </a:lnTo>
                <a:lnTo>
                  <a:pt x="0" y="17070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40471" y="9600692"/>
            <a:ext cx="6858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798312" y="9600692"/>
            <a:ext cx="91630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44500" y="9609835"/>
            <a:ext cx="65278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5100"/>
            <a:ext cx="75120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December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6,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7132" y="173736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4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37132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80" h="216534">
                <a:moveTo>
                  <a:pt x="0" y="216407"/>
                </a:moveTo>
                <a:lnTo>
                  <a:pt x="68580" y="216407"/>
                </a:lnTo>
                <a:lnTo>
                  <a:pt x="68580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200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79" h="216534">
                <a:moveTo>
                  <a:pt x="0" y="216407"/>
                </a:moveTo>
                <a:lnTo>
                  <a:pt x="68579" y="216407"/>
                </a:lnTo>
                <a:lnTo>
                  <a:pt x="68579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7132" y="452627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5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05711" y="236220"/>
            <a:ext cx="5809615" cy="216535"/>
          </a:xfrm>
          <a:custGeom>
            <a:avLst/>
            <a:gdLst/>
            <a:ahLst/>
            <a:cxnLst/>
            <a:rect l="l" t="t" r="r" b="b"/>
            <a:pathLst>
              <a:path w="5809615" h="216534">
                <a:moveTo>
                  <a:pt x="0" y="216407"/>
                </a:moveTo>
                <a:lnTo>
                  <a:pt x="5809488" y="216407"/>
                </a:lnTo>
                <a:lnTo>
                  <a:pt x="5809488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93011" y="227583"/>
            <a:ext cx="24676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ELECTRICAL MACHINES </a:t>
            </a:r>
            <a:r>
              <a:rPr dirty="0" sz="1400" b="1">
                <a:latin typeface="Calibri"/>
                <a:cs typeface="Calibri"/>
              </a:rPr>
              <a:t>&amp;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DRIVES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2906267"/>
            <a:ext cx="4802505" cy="0"/>
          </a:xfrm>
          <a:custGeom>
            <a:avLst/>
            <a:gdLst/>
            <a:ahLst/>
            <a:cxnLst/>
            <a:rect l="l" t="t" r="r" b="b"/>
            <a:pathLst>
              <a:path w="4802505" h="0">
                <a:moveTo>
                  <a:pt x="0" y="0"/>
                </a:moveTo>
                <a:lnTo>
                  <a:pt x="48021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927604"/>
            <a:ext cx="4802505" cy="0"/>
          </a:xfrm>
          <a:custGeom>
            <a:avLst/>
            <a:gdLst/>
            <a:ahLst/>
            <a:cxnLst/>
            <a:rect l="l" t="t" r="r" b="b"/>
            <a:pathLst>
              <a:path w="4802505" h="0">
                <a:moveTo>
                  <a:pt x="0" y="0"/>
                </a:moveTo>
                <a:lnTo>
                  <a:pt x="48021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458" y="3047004"/>
            <a:ext cx="6558280" cy="1090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dirty="0" sz="1600">
                <a:latin typeface="Times New Roman"/>
                <a:cs typeface="Times New Roman"/>
              </a:rPr>
              <a:t>Q1</a:t>
            </a:r>
            <a:r>
              <a:rPr dirty="0" sz="1400" b="1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>
                <a:latin typeface="Times New Roman"/>
                <a:cs typeface="Times New Roman"/>
              </a:rPr>
              <a:t>206 </a:t>
            </a:r>
            <a:r>
              <a:rPr dirty="0" sz="1600" spc="-10">
                <a:latin typeface="Times New Roman"/>
                <a:cs typeface="Times New Roman"/>
              </a:rPr>
              <a:t>W, </a:t>
            </a:r>
            <a:r>
              <a:rPr dirty="0" sz="1600">
                <a:latin typeface="Times New Roman"/>
                <a:cs typeface="Times New Roman"/>
              </a:rPr>
              <a:t>120 </a:t>
            </a:r>
            <a:r>
              <a:rPr dirty="0" sz="1600" spc="-5">
                <a:latin typeface="Times New Roman"/>
                <a:cs typeface="Times New Roman"/>
              </a:rPr>
              <a:t>V, </a:t>
            </a:r>
            <a:r>
              <a:rPr dirty="0" sz="1600">
                <a:latin typeface="Times New Roman"/>
                <a:cs typeface="Times New Roman"/>
              </a:rPr>
              <a:t>60 </a:t>
            </a:r>
            <a:r>
              <a:rPr dirty="0" sz="1600" spc="-5">
                <a:latin typeface="Times New Roman"/>
                <a:cs typeface="Times New Roman"/>
              </a:rPr>
              <a:t>Hz, </a:t>
            </a:r>
            <a:r>
              <a:rPr dirty="0" sz="1600">
                <a:latin typeface="Times New Roman"/>
                <a:cs typeface="Times New Roman"/>
              </a:rPr>
              <a:t>single phase </a:t>
            </a:r>
            <a:r>
              <a:rPr dirty="0" sz="1600" spc="-5">
                <a:latin typeface="Times New Roman"/>
                <a:cs typeface="Times New Roman"/>
              </a:rPr>
              <a:t>IM has </a:t>
            </a:r>
            <a:r>
              <a:rPr dirty="0" sz="1600">
                <a:latin typeface="Times New Roman"/>
                <a:cs typeface="Times New Roman"/>
              </a:rPr>
              <a:t>constants </a:t>
            </a:r>
            <a:r>
              <a:rPr dirty="0" sz="1600" spc="-5">
                <a:latin typeface="Times New Roman"/>
                <a:cs typeface="Times New Roman"/>
              </a:rPr>
              <a:t>referred to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stator  are; rotor impedance (3.6+</a:t>
            </a:r>
            <a:r>
              <a:rPr dirty="0" sz="1600" spc="-5" i="1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2.6) ohm, stator impedance </a:t>
            </a:r>
            <a:r>
              <a:rPr dirty="0" sz="1600">
                <a:latin typeface="Times New Roman"/>
                <a:cs typeface="Times New Roman"/>
              </a:rPr>
              <a:t>(1.8+</a:t>
            </a:r>
            <a:r>
              <a:rPr dirty="0" sz="1600" i="1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3.5) </a:t>
            </a:r>
            <a:r>
              <a:rPr dirty="0" sz="1600">
                <a:latin typeface="Times New Roman"/>
                <a:cs typeface="Times New Roman"/>
              </a:rPr>
              <a:t>ohm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12700" marR="225425">
              <a:lnSpc>
                <a:spcPct val="1100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magnetizing </a:t>
            </a:r>
            <a:r>
              <a:rPr dirty="0" sz="1600">
                <a:latin typeface="Times New Roman"/>
                <a:cs typeface="Times New Roman"/>
              </a:rPr>
              <a:t>reactance of </a:t>
            </a:r>
            <a:r>
              <a:rPr dirty="0" sz="1600" spc="-5">
                <a:latin typeface="Times New Roman"/>
                <a:cs typeface="Times New Roman"/>
              </a:rPr>
              <a:t>stator </a:t>
            </a:r>
            <a:r>
              <a:rPr dirty="0" sz="1600">
                <a:latin typeface="Times New Roman"/>
                <a:cs typeface="Times New Roman"/>
              </a:rPr>
              <a:t>winding </a:t>
            </a:r>
            <a:r>
              <a:rPr dirty="0" sz="1600" spc="-5">
                <a:latin typeface="Times New Roman"/>
                <a:cs typeface="Times New Roman"/>
              </a:rPr>
              <a:t>= </a:t>
            </a:r>
            <a:r>
              <a:rPr dirty="0" sz="1600" spc="-5" i="1">
                <a:latin typeface="Times New Roman"/>
                <a:cs typeface="Times New Roman"/>
              </a:rPr>
              <a:t>j </a:t>
            </a:r>
            <a:r>
              <a:rPr dirty="0" sz="1600">
                <a:latin typeface="Times New Roman"/>
                <a:cs typeface="Times New Roman"/>
              </a:rPr>
              <a:t>58.5. </a:t>
            </a:r>
            <a:r>
              <a:rPr dirty="0" sz="1600" spc="-5">
                <a:latin typeface="Times New Roman"/>
                <a:cs typeface="Times New Roman"/>
              </a:rPr>
              <a:t>Find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i="1">
                <a:latin typeface="Times New Roman"/>
                <a:cs typeface="Times New Roman"/>
              </a:rPr>
              <a:t>mechanical power  </a:t>
            </a:r>
            <a:r>
              <a:rPr dirty="0" sz="1600" spc="-5" i="1">
                <a:latin typeface="Times New Roman"/>
                <a:cs typeface="Times New Roman"/>
              </a:rPr>
              <a:t>output</a:t>
            </a:r>
            <a:r>
              <a:rPr dirty="0" sz="1600" spc="-5">
                <a:latin typeface="Times New Roman"/>
                <a:cs typeface="Times New Roman"/>
              </a:rPr>
              <a:t>?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0898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4556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213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1871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5529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9186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2844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502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0159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3817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7474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1132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4790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8447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2105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5762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9420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3077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6735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0393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4050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57708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1366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5023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68681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2338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5996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79653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3311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86969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90626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94284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97942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1599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5257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08914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12572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16230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19887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3545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7202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0860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4517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8175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1833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45490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49148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52805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56463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60121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63778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7436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71094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4751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78409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2066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85724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9382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93039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96697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00354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04012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07670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113276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14985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18642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223003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25957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29615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332732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36930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40588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442459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47903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51561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552188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588764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625340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661915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698491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735067" y="2072639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 h="0">
                <a:moveTo>
                  <a:pt x="0" y="0"/>
                </a:moveTo>
                <a:lnTo>
                  <a:pt x="18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3" name="object 93"/>
          <p:cNvGraphicFramePr>
            <a:graphicFrameLocks noGrp="1"/>
          </p:cNvGraphicFramePr>
          <p:nvPr/>
        </p:nvGraphicFramePr>
        <p:xfrm>
          <a:off x="385572" y="1693151"/>
          <a:ext cx="7004684" cy="1035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83580"/>
                <a:gridCol w="1211579"/>
              </a:tblGrid>
              <a:tr h="583698">
                <a:tc>
                  <a:txBody>
                    <a:bodyPr/>
                    <a:lstStyle/>
                    <a:p>
                      <a:pPr/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108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ﻲﺛﻼﺜﻟا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ﻢﺳﻻا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0815">
                    <a:lnL w="6108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5001">
                <a:tc>
                  <a:txBody>
                    <a:bodyPr/>
                    <a:lstStyle/>
                    <a:p>
                      <a:pPr algn="ctr" marL="4381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ﺔﻌﺑاﺮﻟا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0965">
                    <a:lnL w="6108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10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ﺔﻠﺣﺮﻤﻟا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0965">
                    <a:lnL w="6108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10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4" name="object 94"/>
          <p:cNvSpPr/>
          <p:nvPr/>
        </p:nvSpPr>
        <p:spPr>
          <a:xfrm>
            <a:off x="144779" y="635508"/>
            <a:ext cx="2346959" cy="719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305815" y="609661"/>
            <a:ext cx="2023745" cy="789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5800"/>
              </a:lnSpc>
            </a:pPr>
            <a:r>
              <a:rPr dirty="0" sz="1200" spc="-5">
                <a:latin typeface="Times New Roman"/>
                <a:cs typeface="Times New Roman"/>
              </a:rPr>
              <a:t>COLLEGE OF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ENGINEERING  ELECTRICAL POWER </a:t>
            </a:r>
            <a:r>
              <a:rPr dirty="0" sz="1200" spc="-1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MACHINES ENGINEERING  DEPARTMENT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138671" y="659892"/>
            <a:ext cx="1219187" cy="7193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6217411" y="624778"/>
            <a:ext cx="1018540" cy="711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6699"/>
              </a:lnSpc>
            </a:pPr>
            <a:r>
              <a:rPr dirty="0" sz="1200" spc="-5">
                <a:latin typeface="Algerian"/>
                <a:cs typeface="Algerian"/>
              </a:rPr>
              <a:t>Year:</a:t>
            </a:r>
            <a:r>
              <a:rPr dirty="0" sz="1200" spc="-65">
                <a:latin typeface="Algerian"/>
                <a:cs typeface="Algerian"/>
              </a:rPr>
              <a:t> </a:t>
            </a:r>
            <a:r>
              <a:rPr dirty="0" sz="1200" spc="-5">
                <a:latin typeface="Algerian"/>
                <a:cs typeface="Algerian"/>
              </a:rPr>
              <a:t>senior  Time: 1:00  6/12/2019</a:t>
            </a:r>
            <a:endParaRPr sz="1200">
              <a:latin typeface="Algerian"/>
              <a:cs typeface="Algerian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604516" y="640080"/>
            <a:ext cx="3034271" cy="6248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010916" y="595253"/>
            <a:ext cx="2221230" cy="633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2940" marR="5080" indent="-650875">
              <a:lnSpc>
                <a:spcPct val="126299"/>
              </a:lnSpc>
            </a:pPr>
            <a:r>
              <a:rPr dirty="0" sz="1600" spc="-5">
                <a:latin typeface="Algerian"/>
                <a:cs typeface="Algerian"/>
              </a:rPr>
              <a:t>elecTrical</a:t>
            </a:r>
            <a:r>
              <a:rPr dirty="0" sz="1600" spc="-50">
                <a:latin typeface="Algerian"/>
                <a:cs typeface="Algerian"/>
              </a:rPr>
              <a:t> </a:t>
            </a:r>
            <a:r>
              <a:rPr dirty="0" sz="1600" spc="-5">
                <a:latin typeface="Algerian"/>
                <a:cs typeface="Algerian"/>
              </a:rPr>
              <a:t>machines  &amp;</a:t>
            </a:r>
            <a:r>
              <a:rPr dirty="0" sz="1600" spc="-95">
                <a:latin typeface="Algerian"/>
                <a:cs typeface="Algerian"/>
              </a:rPr>
              <a:t> </a:t>
            </a:r>
            <a:r>
              <a:rPr dirty="0" sz="1600" spc="-5">
                <a:latin typeface="Algerian"/>
                <a:cs typeface="Algerian"/>
              </a:rPr>
              <a:t>Drives</a:t>
            </a:r>
            <a:endParaRPr sz="1600">
              <a:latin typeface="Algerian"/>
              <a:cs typeface="Algerian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0" y="1484376"/>
            <a:ext cx="7772399" cy="1417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8575" y="1522670"/>
            <a:ext cx="7743825" cy="19050"/>
          </a:xfrm>
          <a:custGeom>
            <a:avLst/>
            <a:gdLst/>
            <a:ahLst/>
            <a:cxnLst/>
            <a:rect l="l" t="t" r="r" b="b"/>
            <a:pathLst>
              <a:path w="7743825" h="19050">
                <a:moveTo>
                  <a:pt x="0" y="19050"/>
                </a:moveTo>
                <a:lnTo>
                  <a:pt x="7743825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103" name="object 10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104" name="object 10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5100"/>
            <a:ext cx="75120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December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6,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7132" y="173736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4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37132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80" h="216534">
                <a:moveTo>
                  <a:pt x="0" y="216407"/>
                </a:moveTo>
                <a:lnTo>
                  <a:pt x="68580" y="216407"/>
                </a:lnTo>
                <a:lnTo>
                  <a:pt x="68580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200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79" h="216534">
                <a:moveTo>
                  <a:pt x="0" y="216407"/>
                </a:moveTo>
                <a:lnTo>
                  <a:pt x="68579" y="216407"/>
                </a:lnTo>
                <a:lnTo>
                  <a:pt x="68579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7132" y="452627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5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05711" y="236220"/>
            <a:ext cx="5809615" cy="216535"/>
          </a:xfrm>
          <a:custGeom>
            <a:avLst/>
            <a:gdLst/>
            <a:ahLst/>
            <a:cxnLst/>
            <a:rect l="l" t="t" r="r" b="b"/>
            <a:pathLst>
              <a:path w="5809615" h="216534">
                <a:moveTo>
                  <a:pt x="0" y="216407"/>
                </a:moveTo>
                <a:lnTo>
                  <a:pt x="5809488" y="216407"/>
                </a:lnTo>
                <a:lnTo>
                  <a:pt x="5809488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93011" y="227583"/>
            <a:ext cx="24676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ELECTRICAL MACHINES </a:t>
            </a:r>
            <a:r>
              <a:rPr dirty="0" sz="1400" b="1">
                <a:latin typeface="Calibri"/>
                <a:cs typeface="Calibri"/>
              </a:rPr>
              <a:t>&amp;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DRIVES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4500" y="1026631"/>
            <a:ext cx="4686300" cy="1551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Q2 –</a:t>
            </a:r>
            <a:r>
              <a:rPr dirty="0" sz="1600">
                <a:latin typeface="Times New Roman"/>
                <a:cs typeface="Times New Roman"/>
              </a:rPr>
              <a:t>A- </a:t>
            </a:r>
            <a:r>
              <a:rPr dirty="0" sz="1600" spc="-5">
                <a:latin typeface="Times New Roman"/>
                <a:cs typeface="Times New Roman"/>
              </a:rPr>
              <a:t>Explain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basic principle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shaded </a:t>
            </a:r>
            <a:r>
              <a:rPr dirty="0" sz="1600">
                <a:latin typeface="Times New Roman"/>
                <a:cs typeface="Times New Roman"/>
              </a:rPr>
              <a:t>pole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motor?</a:t>
            </a:r>
            <a:endParaRPr sz="1600">
              <a:latin typeface="Times New Roman"/>
              <a:cs typeface="Times New Roman"/>
            </a:endParaRPr>
          </a:p>
          <a:p>
            <a:pPr marL="608330" indent="-252729">
              <a:lnSpc>
                <a:spcPct val="100000"/>
              </a:lnSpc>
              <a:spcBef>
                <a:spcPts val="1330"/>
              </a:spcBef>
              <a:buAutoNum type="alphaUcPeriod" startAt="2"/>
              <a:tabLst>
                <a:tab pos="608965" algn="l"/>
              </a:tabLst>
            </a:pPr>
            <a:r>
              <a:rPr dirty="0" sz="1600" spc="-5">
                <a:latin typeface="Times New Roman"/>
                <a:cs typeface="Times New Roman"/>
              </a:rPr>
              <a:t>How </a:t>
            </a:r>
            <a:r>
              <a:rPr dirty="0" sz="1600">
                <a:latin typeface="Times New Roman"/>
                <a:cs typeface="Times New Roman"/>
              </a:rPr>
              <a:t>can </a:t>
            </a:r>
            <a:r>
              <a:rPr dirty="0" sz="1600" spc="-5">
                <a:latin typeface="Times New Roman"/>
                <a:cs typeface="Times New Roman"/>
              </a:rPr>
              <a:t>we reverse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direction </a:t>
            </a:r>
            <a:r>
              <a:rPr dirty="0" sz="1600">
                <a:latin typeface="Times New Roman"/>
                <a:cs typeface="Times New Roman"/>
              </a:rPr>
              <a:t>of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rotation:-</a:t>
            </a:r>
            <a:endParaRPr sz="1600">
              <a:latin typeface="Times New Roman"/>
              <a:cs typeface="Times New Roman"/>
            </a:endParaRPr>
          </a:p>
          <a:p>
            <a:pPr lvl="1" marL="812800" indent="-228600">
              <a:lnSpc>
                <a:spcPts val="1885"/>
              </a:lnSpc>
              <a:spcBef>
                <a:spcPts val="1315"/>
              </a:spcBef>
              <a:buAutoNum type="arabicPeriod"/>
              <a:tabLst>
                <a:tab pos="813435" algn="l"/>
              </a:tabLst>
            </a:pPr>
            <a:r>
              <a:rPr dirty="0" sz="1600" spc="-5">
                <a:latin typeface="Times New Roman"/>
                <a:cs typeface="Times New Roman"/>
              </a:rPr>
              <a:t>Split </a:t>
            </a:r>
            <a:r>
              <a:rPr dirty="0" sz="1600">
                <a:latin typeface="Times New Roman"/>
                <a:cs typeface="Times New Roman"/>
              </a:rPr>
              <a:t>phase induction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motor,</a:t>
            </a:r>
            <a:endParaRPr sz="1600">
              <a:latin typeface="Times New Roman"/>
              <a:cs typeface="Times New Roman"/>
            </a:endParaRPr>
          </a:p>
          <a:p>
            <a:pPr lvl="1" marL="862965" indent="-278765">
              <a:lnSpc>
                <a:spcPts val="1835"/>
              </a:lnSpc>
              <a:buAutoNum type="arabicPeriod"/>
              <a:tabLst>
                <a:tab pos="863600" algn="l"/>
              </a:tabLst>
            </a:pPr>
            <a:r>
              <a:rPr dirty="0" sz="1600" spc="-5">
                <a:latin typeface="Times New Roman"/>
                <a:cs typeface="Times New Roman"/>
              </a:rPr>
              <a:t>Capacitor Start-and-Run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Motor,</a:t>
            </a:r>
            <a:endParaRPr sz="1600">
              <a:latin typeface="Times New Roman"/>
              <a:cs typeface="Times New Roman"/>
            </a:endParaRPr>
          </a:p>
          <a:p>
            <a:pPr lvl="1" marL="812800" indent="-228600">
              <a:lnSpc>
                <a:spcPts val="1870"/>
              </a:lnSpc>
              <a:buAutoNum type="arabicPeriod"/>
              <a:tabLst>
                <a:tab pos="813435" algn="l"/>
              </a:tabLst>
            </a:pPr>
            <a:r>
              <a:rPr dirty="0" sz="1600">
                <a:latin typeface="Times New Roman"/>
                <a:cs typeface="Times New Roman"/>
              </a:rPr>
              <a:t>Repulsion- </a:t>
            </a:r>
            <a:r>
              <a:rPr dirty="0" sz="1600" spc="-5">
                <a:latin typeface="Times New Roman"/>
                <a:cs typeface="Times New Roman"/>
              </a:rPr>
              <a:t>start-induction-run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motors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5100"/>
            <a:ext cx="75120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December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6,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7132" y="173736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4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37132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80" h="216534">
                <a:moveTo>
                  <a:pt x="0" y="216407"/>
                </a:moveTo>
                <a:lnTo>
                  <a:pt x="68580" y="216407"/>
                </a:lnTo>
                <a:lnTo>
                  <a:pt x="68580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200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79" h="216534">
                <a:moveTo>
                  <a:pt x="0" y="216407"/>
                </a:moveTo>
                <a:lnTo>
                  <a:pt x="68579" y="216407"/>
                </a:lnTo>
                <a:lnTo>
                  <a:pt x="68579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7132" y="452627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5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05711" y="236220"/>
            <a:ext cx="5809615" cy="216535"/>
          </a:xfrm>
          <a:custGeom>
            <a:avLst/>
            <a:gdLst/>
            <a:ahLst/>
            <a:cxnLst/>
            <a:rect l="l" t="t" r="r" b="b"/>
            <a:pathLst>
              <a:path w="5809615" h="216534">
                <a:moveTo>
                  <a:pt x="0" y="216407"/>
                </a:moveTo>
                <a:lnTo>
                  <a:pt x="5809488" y="216407"/>
                </a:lnTo>
                <a:lnTo>
                  <a:pt x="5809488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93011" y="227583"/>
            <a:ext cx="24676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ELECTRICAL MACHINES </a:t>
            </a:r>
            <a:r>
              <a:rPr dirty="0" sz="1400" b="1">
                <a:latin typeface="Calibri"/>
                <a:cs typeface="Calibri"/>
              </a:rPr>
              <a:t>&amp;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DRIVES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4500" y="642620"/>
            <a:ext cx="6872605" cy="821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10000"/>
              </a:lnSpc>
            </a:pPr>
            <a:r>
              <a:rPr dirty="0" sz="1400" b="1">
                <a:latin typeface="Times New Roman"/>
                <a:cs typeface="Times New Roman"/>
              </a:rPr>
              <a:t>Q3-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equivalent </a:t>
            </a:r>
            <a:r>
              <a:rPr dirty="0" sz="1600" spc="-5">
                <a:latin typeface="Times New Roman"/>
                <a:cs typeface="Times New Roman"/>
              </a:rPr>
              <a:t>impedance o </a:t>
            </a:r>
            <a:r>
              <a:rPr dirty="0" sz="1600" spc="-10">
                <a:latin typeface="Times New Roman"/>
                <a:cs typeface="Times New Roman"/>
              </a:rPr>
              <a:t>main </a:t>
            </a:r>
            <a:r>
              <a:rPr dirty="0" sz="1600" spc="-5">
                <a:latin typeface="Times New Roman"/>
                <a:cs typeface="Times New Roman"/>
              </a:rPr>
              <a:t>and auxiliary </a:t>
            </a:r>
            <a:r>
              <a:rPr dirty="0" sz="1600">
                <a:latin typeface="Times New Roman"/>
                <a:cs typeface="Times New Roman"/>
              </a:rPr>
              <a:t>windings </a:t>
            </a:r>
            <a:r>
              <a:rPr dirty="0" sz="1600" spc="-5">
                <a:latin typeface="Times New Roman"/>
                <a:cs typeface="Times New Roman"/>
              </a:rPr>
              <a:t>in a capacitor motor  are (8+j </a:t>
            </a:r>
            <a:r>
              <a:rPr dirty="0" sz="1600">
                <a:latin typeface="Times New Roman"/>
                <a:cs typeface="Times New Roman"/>
              </a:rPr>
              <a:t>11.75) ohm </a:t>
            </a:r>
            <a:r>
              <a:rPr dirty="0" sz="1600" spc="-5">
                <a:latin typeface="Times New Roman"/>
                <a:cs typeface="Times New Roman"/>
              </a:rPr>
              <a:t>and (30+j </a:t>
            </a:r>
            <a:r>
              <a:rPr dirty="0" sz="1600">
                <a:latin typeface="Times New Roman"/>
                <a:cs typeface="Times New Roman"/>
              </a:rPr>
              <a:t>65) </a:t>
            </a:r>
            <a:r>
              <a:rPr dirty="0" sz="1600" spc="5">
                <a:latin typeface="Times New Roman"/>
                <a:cs typeface="Times New Roman"/>
              </a:rPr>
              <a:t>ohm </a:t>
            </a:r>
            <a:r>
              <a:rPr dirty="0" sz="1600" spc="-5">
                <a:latin typeface="Times New Roman"/>
                <a:cs typeface="Times New Roman"/>
              </a:rPr>
              <a:t>respectively. While </a:t>
            </a:r>
            <a:r>
              <a:rPr dirty="0" sz="1600">
                <a:latin typeface="Times New Roman"/>
                <a:cs typeface="Times New Roman"/>
              </a:rPr>
              <a:t>the capacitance </a:t>
            </a:r>
            <a:r>
              <a:rPr dirty="0" sz="1600" spc="-5">
                <a:latin typeface="Times New Roman"/>
                <a:cs typeface="Times New Roman"/>
              </a:rPr>
              <a:t>is 6 µF.  determine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line current at starting </a:t>
            </a:r>
            <a:r>
              <a:rPr dirty="0" sz="1600">
                <a:latin typeface="Times New Roman"/>
                <a:cs typeface="Times New Roman"/>
              </a:rPr>
              <a:t>on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>
                <a:latin typeface="Times New Roman"/>
                <a:cs typeface="Times New Roman"/>
              </a:rPr>
              <a:t>230 </a:t>
            </a:r>
            <a:r>
              <a:rPr dirty="0" sz="1600" spc="-5">
                <a:latin typeface="Times New Roman"/>
                <a:cs typeface="Times New Roman"/>
              </a:rPr>
              <a:t>V, </a:t>
            </a:r>
            <a:r>
              <a:rPr dirty="0" sz="1600">
                <a:latin typeface="Times New Roman"/>
                <a:cs typeface="Times New Roman"/>
              </a:rPr>
              <a:t>50 </a:t>
            </a:r>
            <a:r>
              <a:rPr dirty="0" sz="1600" spc="-5">
                <a:latin typeface="Times New Roman"/>
                <a:cs typeface="Times New Roman"/>
              </a:rPr>
              <a:t>Hz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supply?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5100"/>
            <a:ext cx="751205" cy="3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December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6,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7132" y="173736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4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37132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80" h="216534">
                <a:moveTo>
                  <a:pt x="0" y="216407"/>
                </a:moveTo>
                <a:lnTo>
                  <a:pt x="68580" y="216407"/>
                </a:lnTo>
                <a:lnTo>
                  <a:pt x="68580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200" y="236220"/>
            <a:ext cx="68580" cy="216535"/>
          </a:xfrm>
          <a:custGeom>
            <a:avLst/>
            <a:gdLst/>
            <a:ahLst/>
            <a:cxnLst/>
            <a:rect l="l" t="t" r="r" b="b"/>
            <a:pathLst>
              <a:path w="68579" h="216534">
                <a:moveTo>
                  <a:pt x="0" y="216407"/>
                </a:moveTo>
                <a:lnTo>
                  <a:pt x="68579" y="216407"/>
                </a:lnTo>
                <a:lnTo>
                  <a:pt x="68579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7132" y="452627"/>
            <a:ext cx="5946775" cy="62865"/>
          </a:xfrm>
          <a:custGeom>
            <a:avLst/>
            <a:gdLst/>
            <a:ahLst/>
            <a:cxnLst/>
            <a:rect l="l" t="t" r="r" b="b"/>
            <a:pathLst>
              <a:path w="5946775" h="62865">
                <a:moveTo>
                  <a:pt x="0" y="62483"/>
                </a:moveTo>
                <a:lnTo>
                  <a:pt x="5946648" y="62483"/>
                </a:lnTo>
                <a:lnTo>
                  <a:pt x="594664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05711" y="236220"/>
            <a:ext cx="5809615" cy="216535"/>
          </a:xfrm>
          <a:custGeom>
            <a:avLst/>
            <a:gdLst/>
            <a:ahLst/>
            <a:cxnLst/>
            <a:rect l="l" t="t" r="r" b="b"/>
            <a:pathLst>
              <a:path w="5809615" h="216534">
                <a:moveTo>
                  <a:pt x="0" y="216407"/>
                </a:moveTo>
                <a:lnTo>
                  <a:pt x="5809488" y="216407"/>
                </a:lnTo>
                <a:lnTo>
                  <a:pt x="5809488" y="0"/>
                </a:lnTo>
                <a:lnTo>
                  <a:pt x="0" y="0"/>
                </a:lnTo>
                <a:lnTo>
                  <a:pt x="0" y="216407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93011" y="227583"/>
            <a:ext cx="24676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ELECTRICAL MACHINES </a:t>
            </a:r>
            <a:r>
              <a:rPr dirty="0" sz="1400" b="1">
                <a:latin typeface="Calibri"/>
                <a:cs typeface="Calibri"/>
              </a:rPr>
              <a:t>&amp;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DRIVES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Good</a:t>
            </a:r>
            <a:r>
              <a:rPr dirty="0" spc="-80"/>
              <a:t> </a:t>
            </a:r>
            <a:r>
              <a:rPr dirty="0" spc="-5"/>
              <a:t>Luck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Qasim </a:t>
            </a:r>
            <a:r>
              <a:rPr dirty="0" spc="-5"/>
              <a:t>Al</a:t>
            </a:r>
            <a:r>
              <a:rPr dirty="0" spc="-90"/>
              <a:t> </a:t>
            </a:r>
            <a:r>
              <a:rPr dirty="0" spc="-5"/>
              <a:t>Azze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1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4500" y="667004"/>
            <a:ext cx="6845934" cy="1334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3550" algn="l"/>
              </a:tabLst>
            </a:pPr>
            <a:r>
              <a:rPr dirty="0" sz="1600" spc="-5">
                <a:latin typeface="Times New Roman"/>
                <a:cs typeface="Times New Roman"/>
              </a:rPr>
              <a:t>Q4	A- Explain </a:t>
            </a:r>
            <a:r>
              <a:rPr dirty="0" sz="1600">
                <a:latin typeface="Times New Roman"/>
                <a:cs typeface="Times New Roman"/>
              </a:rPr>
              <a:t>why </a:t>
            </a:r>
            <a:r>
              <a:rPr dirty="0" sz="1600" spc="-5">
                <a:latin typeface="Times New Roman"/>
                <a:cs typeface="Times New Roman"/>
              </a:rPr>
              <a:t>two </a:t>
            </a:r>
            <a:r>
              <a:rPr dirty="0" sz="1600">
                <a:latin typeface="Times New Roman"/>
                <a:cs typeface="Times New Roman"/>
              </a:rPr>
              <a:t>winding are </a:t>
            </a:r>
            <a:r>
              <a:rPr dirty="0" sz="1600" spc="-5">
                <a:latin typeface="Times New Roman"/>
                <a:cs typeface="Times New Roman"/>
              </a:rPr>
              <a:t>used in a </a:t>
            </a:r>
            <a:r>
              <a:rPr dirty="0" sz="1600">
                <a:latin typeface="Times New Roman"/>
                <a:cs typeface="Times New Roman"/>
              </a:rPr>
              <a:t>single </a:t>
            </a:r>
            <a:r>
              <a:rPr dirty="0" sz="1600" spc="-5">
                <a:latin typeface="Times New Roman"/>
                <a:cs typeface="Times New Roman"/>
              </a:rPr>
              <a:t>phase </a:t>
            </a:r>
            <a:r>
              <a:rPr dirty="0" sz="1600">
                <a:latin typeface="Times New Roman"/>
                <a:cs typeface="Times New Roman"/>
              </a:rPr>
              <a:t>induction </a:t>
            </a:r>
            <a:r>
              <a:rPr dirty="0" sz="1600" spc="-5">
                <a:latin typeface="Times New Roman"/>
                <a:cs typeface="Times New Roman"/>
              </a:rPr>
              <a:t>motor </a:t>
            </a:r>
            <a:r>
              <a:rPr dirty="0" sz="1600">
                <a:latin typeface="Times New Roman"/>
                <a:cs typeface="Times New Roman"/>
              </a:rPr>
              <a:t>of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600" spc="-5">
                <a:latin typeface="Times New Roman"/>
                <a:cs typeface="Times New Roman"/>
              </a:rPr>
              <a:t>split-phase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type?</a:t>
            </a:r>
            <a:endParaRPr sz="16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90"/>
              </a:spcBef>
            </a:pPr>
            <a:r>
              <a:rPr dirty="0" sz="1600" spc="-5" b="1">
                <a:latin typeface="Times New Roman"/>
                <a:cs typeface="Times New Roman"/>
              </a:rPr>
              <a:t>B - </a:t>
            </a:r>
            <a:r>
              <a:rPr dirty="0" sz="1600" spc="-5">
                <a:latin typeface="Times New Roman"/>
                <a:cs typeface="Times New Roman"/>
              </a:rPr>
              <a:t>How are these </a:t>
            </a:r>
            <a:r>
              <a:rPr dirty="0" sz="1600">
                <a:latin typeface="Times New Roman"/>
                <a:cs typeface="Times New Roman"/>
              </a:rPr>
              <a:t>winding </a:t>
            </a:r>
            <a:r>
              <a:rPr dirty="0" sz="1600" spc="-5">
                <a:latin typeface="Times New Roman"/>
                <a:cs typeface="Times New Roman"/>
              </a:rPr>
              <a:t>arranged relative to each </a:t>
            </a:r>
            <a:r>
              <a:rPr dirty="0" sz="1600">
                <a:latin typeface="Times New Roman"/>
                <a:cs typeface="Times New Roman"/>
              </a:rPr>
              <a:t>other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Why?</a:t>
            </a:r>
            <a:endParaRPr sz="1600">
              <a:latin typeface="Times New Roman"/>
              <a:cs typeface="Times New Roman"/>
            </a:endParaRPr>
          </a:p>
          <a:p>
            <a:pPr marL="355600" marR="740410">
              <a:lnSpc>
                <a:spcPct val="110000"/>
              </a:lnSpc>
              <a:spcBef>
                <a:spcPts val="10"/>
              </a:spcBef>
            </a:pPr>
            <a:r>
              <a:rPr dirty="0" sz="1600" spc="-5">
                <a:latin typeface="Times New Roman"/>
                <a:cs typeface="Times New Roman"/>
              </a:rPr>
              <a:t>C- What is </a:t>
            </a:r>
            <a:r>
              <a:rPr dirty="0" sz="1600">
                <a:latin typeface="Times New Roman"/>
                <a:cs typeface="Times New Roman"/>
              </a:rPr>
              <a:t>the point form using </a:t>
            </a:r>
            <a:r>
              <a:rPr dirty="0" sz="1600" spc="-5">
                <a:latin typeface="Times New Roman"/>
                <a:cs typeface="Times New Roman"/>
              </a:rPr>
              <a:t>capacitor in some type </a:t>
            </a:r>
            <a:r>
              <a:rPr dirty="0" sz="1600">
                <a:latin typeface="Times New Roman"/>
                <a:cs typeface="Times New Roman"/>
              </a:rPr>
              <a:t>of single phase  indication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motor?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:title>Electrical Machines &amp; Drives</dc:title>
  <dcterms:created xsi:type="dcterms:W3CDTF">2018-12-18T10:12:26Z</dcterms:created>
  <dcterms:modified xsi:type="dcterms:W3CDTF">2018-12-18T10:12:26Z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2018-12-18T00:00:00Z</vt:filetime>
  </property>
  <property fmtid="{D5CDD505-2E9C-101B-9397-08002B2CF9AE}" pid="3" name="Creator">
    <vt:lpwstr>Acrobat PDFMaker 15 for Word</vt:lpwstr>
  </property>
  <property fmtid="{D5CDD505-2E9C-101B-9397-08002B2CF9AE}" pid="4" name="LastSaved">
    <vt:filetime>2018-12-18T00:00:00Z</vt:filetime>
  </property>
</Properties>
</file>